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57" r:id="rId6"/>
    <p:sldId id="260" r:id="rId7"/>
    <p:sldId id="261" r:id="rId8"/>
    <p:sldId id="262" r:id="rId9"/>
    <p:sldId id="280" r:id="rId10"/>
    <p:sldId id="281" r:id="rId11"/>
    <p:sldId id="263" r:id="rId12"/>
    <p:sldId id="285" r:id="rId13"/>
    <p:sldId id="278" r:id="rId14"/>
    <p:sldId id="264" r:id="rId15"/>
    <p:sldId id="284" r:id="rId16"/>
    <p:sldId id="283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532DED7F-867F-4A2D-931F-89890BF4E9A5}" v="1378" dt="2023-02-06T01:25:33.127"/>
    <p1510:client id="{8217B873-3BC3-4EE6-A957-6C907457797D}" v="336" dt="2023-02-05T21:47:20.72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33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customXml" Target="../ink/ink9.xml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image" Target="../media/image4.gif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jamahlstokes/IBM-DataScience-Public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6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275366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  <a:latin typeface="IBM Plex Mono SemiBold"/>
              </a:rPr>
              <a:t>SpaceX Rocket Recapture Modeling</a:t>
            </a:r>
            <a:endParaRPr lang="en-US" dirty="0">
              <a:solidFill>
                <a:srgbClr val="0E659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Jamahl Stokes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2/5/2023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10" descr="A picture containing grass, outdoor, nature, shore&#10;&#10;Description automatically generated">
            <a:extLst>
              <a:ext uri="{FF2B5EF4-FFF2-40B4-BE49-F238E27FC236}">
                <a16:creationId xmlns:a16="http://schemas.microsoft.com/office/drawing/2014/main" id="{3FC37ABA-480A-5355-2698-56E7502CB4F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362" y="2120438"/>
            <a:ext cx="4791692" cy="26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SQL EXPLORATORY DATA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3297" y="1370404"/>
            <a:ext cx="9947603" cy="501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4 distinct launch sites, with similar naming conventions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992" y="3705885"/>
            <a:ext cx="8517180" cy="511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Payload mass often differed from the average</a:t>
            </a:r>
            <a:endParaRPr lang="en-US" dirty="0"/>
          </a:p>
        </p:txBody>
      </p:sp>
      <p:pic>
        <p:nvPicPr>
          <p:cNvPr id="11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FE7CF9-4F8C-3055-0C48-08A71767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5" y="1880017"/>
            <a:ext cx="3148939" cy="1821369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6580CC-CB20-6C98-8D7A-7CB4F4B0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" y="4222186"/>
            <a:ext cx="9769433" cy="17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EDA WITH VISUALIZATION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Success varied with orbit</a:t>
            </a:r>
            <a:endParaRPr lang="en-US" dirty="0"/>
          </a:p>
          <a:p>
            <a:r>
              <a:rPr lang="en-US" dirty="0">
                <a:latin typeface="IBM Plex Mono Text"/>
              </a:rPr>
              <a:t>Later launches showed greater success</a:t>
            </a:r>
            <a:endParaRPr lang="en-US" dirty="0"/>
          </a:p>
          <a:p>
            <a:r>
              <a:rPr lang="en-US" dirty="0">
                <a:latin typeface="IBM Plex Mono Text"/>
              </a:rPr>
              <a:t>Launch sites varied in the payloads of rockets launched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Some orbits inherently difficult</a:t>
            </a:r>
            <a:endParaRPr lang="en-US" dirty="0"/>
          </a:p>
          <a:p>
            <a:r>
              <a:rPr lang="en-US" dirty="0">
                <a:latin typeface="IBM Plex Mono Text"/>
              </a:rPr>
              <a:t>Over time, effective improvements were made</a:t>
            </a:r>
            <a:endParaRPr lang="en-US" dirty="0"/>
          </a:p>
          <a:p>
            <a:r>
              <a:rPr lang="en-US" dirty="0">
                <a:latin typeface="IBM Plex Mono Text"/>
              </a:rPr>
              <a:t>Some sites are better suited for launches of large rockets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VISUALIZATIONS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3297" y="1370404"/>
            <a:ext cx="9947603" cy="501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Higher success in later flights, with greater payloads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992" y="3705885"/>
            <a:ext cx="8517180" cy="511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Success rates differ across orbital patterns</a:t>
            </a:r>
            <a:endParaRPr lang="en-US" dirty="0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F383778-FA6B-F4E8-F904-DD3C29B0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20" y="1806204"/>
            <a:ext cx="9937667" cy="1909617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EC59170-B865-1F50-C788-BF6989C0E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20" y="4214542"/>
            <a:ext cx="9937667" cy="21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3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>
                <a:latin typeface="IBM Plex Mono SemiBold"/>
              </a:rPr>
              <a:t>FOLIUM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3400" y="1825625"/>
            <a:ext cx="4593811" cy="887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Success rates vary by launch site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548843" cy="887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Launch sites close to coasts, highways, and rail</a:t>
            </a: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CC6F1C5-5752-76C6-DB44-BC06DF7F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8" y="2843436"/>
            <a:ext cx="4603667" cy="2833673"/>
          </a:xfrm>
          <a:prstGeom prst="rect">
            <a:avLst/>
          </a:prstGeom>
        </p:spPr>
      </p:pic>
      <p:pic>
        <p:nvPicPr>
          <p:cNvPr id="6" name="Picture 6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83AA9CB7-B751-D85E-0F6E-2BF57B8E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" y="2714128"/>
            <a:ext cx="3208317" cy="29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1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2400002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</a:rPr>
              <a:t>The dashboard uploaded </a:t>
            </a:r>
            <a:r>
              <a:rPr lang="en-US" sz="2200" dirty="0">
                <a:latin typeface="IBM Plex Mono Text"/>
                <a:hlinkClick r:id="rId2"/>
              </a:rPr>
              <a:t>here</a:t>
            </a:r>
            <a:r>
              <a:rPr lang="en-US" sz="2200" dirty="0">
                <a:latin typeface="IBM Plex Mono Text"/>
              </a:rPr>
              <a:t> was developed to examine the success rates across launch sites and to explore how launch sites varied in the payload mass that rockets caried. 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Results showed that payload mass and launch site were correlated with launch and re-landing success. 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DASHBOARD</a:t>
            </a:r>
            <a:endParaRPr lang="en-US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F4000B3-51CA-6B7A-0FC2-F8BA44F6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4" y="1413845"/>
            <a:ext cx="8750135" cy="46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PREDICTIVE ANALYSIS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Logistic regression, SVM, and KNN show equivalent performance, beyond that of decision tree classification.</a:t>
            </a:r>
            <a:endParaRPr lang="en-US" dirty="0"/>
          </a:p>
        </p:txBody>
      </p:sp>
      <p:pic>
        <p:nvPicPr>
          <p:cNvPr id="4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7D07D87-A97D-E369-366A-B674C63A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34" y="3530708"/>
            <a:ext cx="3148940" cy="25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Selection of launch sites influences mission success</a:t>
            </a:r>
            <a:endParaRPr lang="en-US" dirty="0"/>
          </a:p>
          <a:p>
            <a:r>
              <a:rPr lang="en-US" dirty="0">
                <a:latin typeface="IBM Plex Mono Text"/>
              </a:rPr>
              <a:t>Predictive models accurately classified failures, with lower scores classifying successes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Launch sites can be preselected advantageously</a:t>
            </a:r>
            <a:endParaRPr lang="en-US" dirty="0" err="1"/>
          </a:p>
          <a:p>
            <a:r>
              <a:rPr lang="en-US" dirty="0">
                <a:latin typeface="IBM Plex Mono Text"/>
              </a:rPr>
              <a:t>Additional data might improve model prediction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Re-capture of stage 1 of rockets saves significant costs. </a:t>
            </a:r>
            <a:endParaRPr lang="en-US" dirty="0"/>
          </a:p>
          <a:p>
            <a:r>
              <a:rPr lang="en-US" dirty="0">
                <a:latin typeface="IBM Plex Mono Text"/>
              </a:rPr>
              <a:t>Factors such as mission orbit, launch site, launch date, and payload impact success rates. </a:t>
            </a:r>
            <a:endParaRPr lang="en-US" dirty="0"/>
          </a:p>
          <a:p>
            <a:r>
              <a:rPr lang="en-US" dirty="0">
                <a:latin typeface="IBM Plex Mono Text"/>
              </a:rPr>
              <a:t>Predictive models, informed by past launches, can be developed to help forecast future launch successes. 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E1BA1-9C5D-6C4D-B23A-12AA48905D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10827624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 DASHBOARD – Dropdown &amp; Slider </a:t>
            </a:r>
            <a:endParaRPr lang="en-US" dirty="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CA1F92EA-CE54-82C0-9E9B-35755570A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9057" y="1476983"/>
            <a:ext cx="8783781" cy="4682465"/>
          </a:xfr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5" y="392948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SUPPLEMENTAL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305" y="2191385"/>
            <a:ext cx="10525371" cy="2862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</a:rPr>
              <a:t>Supporting files for all analyses presented have been uploaded to my personal </a:t>
            </a:r>
            <a:r>
              <a:rPr lang="en-US" sz="2200" dirty="0" err="1">
                <a:latin typeface="IBM Plex Mono Text"/>
              </a:rPr>
              <a:t>Github</a:t>
            </a:r>
            <a:r>
              <a:rPr lang="en-US" sz="2200" dirty="0">
                <a:latin typeface="IBM Plex Mono Text"/>
              </a:rPr>
              <a:t> account &lt;https://github.com/jamahlstokes/IBM-DataScience-Public&gt;.</a:t>
            </a: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r>
              <a:rPr lang="en-US" sz="2200" dirty="0">
                <a:latin typeface="IBM Plex Mono Text"/>
              </a:rPr>
              <a:t>Enjoy!</a:t>
            </a:r>
          </a:p>
        </p:txBody>
      </p:sp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We try to find features that predict the success, or failure, in landing the 1st stage of a Falcon 9 rocket.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Captured relevant data for analysis.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Data collected from SpaceX API and Wikipedia.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Used SQL and Visualization to explore data. </a:t>
            </a:r>
          </a:p>
          <a:p>
            <a:pPr lvl="1"/>
            <a:r>
              <a:rPr lang="en-US" sz="1800" dirty="0">
                <a:latin typeface="IBM Plex Mono Text"/>
              </a:rPr>
              <a:t>Plotted geographic data to garner additional insight. </a:t>
            </a:r>
          </a:p>
          <a:p>
            <a:r>
              <a:rPr lang="en-US" sz="2200" dirty="0">
                <a:latin typeface="IBM Plex Mono Text"/>
              </a:rPr>
              <a:t>Built dashboard to explore data granularly.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Developed predictive models that accurately predict  SpaceX Falcon 9 rocket landing failures, and (with less accuracy) successes. 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We will use past data to predict whether the Falcon 9 rocket will land successfully.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The Falcon 9 rocket has a stage that can be reused, upon successful landing.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Reusing rocket parts allows for significant savings, a competitive advantage in the aeronautics industry.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What factors are important to the successful recapture of stage 1 of a rocket?</a:t>
            </a:r>
          </a:p>
          <a:p>
            <a:pPr lvl="1"/>
            <a:r>
              <a:rPr lang="en-US" sz="1800" dirty="0">
                <a:latin typeface="IBM Plex Mono Text"/>
              </a:rPr>
              <a:t>Can these factors be used to successfully predict the success of rocket launches?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65710" cy="133545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METHODOLOGY (Data Wrangling)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Retrieved and parsed data from SpaceX API.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Addressed gaps in data using data imputation. 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Scraped and parsed additional launch data from Wikipedia.</a:t>
            </a:r>
          </a:p>
          <a:p>
            <a:r>
              <a:rPr lang="en-US" sz="2200" dirty="0">
                <a:latin typeface="IBM Plex Mono Text"/>
              </a:rPr>
              <a:t>Labeled target categorical data.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5FBDFE-BDA8-E098-B5BF-4197D4C4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72" y="3996829"/>
            <a:ext cx="6038602" cy="10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65709" cy="133545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METHODOLOGY (EDA w/ SQL &amp; Visuals)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Developed SQL queries to explore data further.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Used feature engineering to convert categorical features to numeric values. 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Displayed geographic data to identify insights not easily captured from tabular analyses.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6D0013-1A71-DFC8-8BA9-E04AC9E3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64" y="3720692"/>
            <a:ext cx="4296887" cy="24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10565709" cy="133545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METHODOLOGY (Predictive Analysis)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Standardized numeric values for consistency.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Transformed data into format for model input.</a:t>
            </a:r>
          </a:p>
          <a:p>
            <a:r>
              <a:rPr lang="en-US" sz="2200" dirty="0">
                <a:latin typeface="IBM Plex Mono Text"/>
              </a:rPr>
              <a:t>Split data into training and test sets. </a:t>
            </a:r>
          </a:p>
          <a:p>
            <a:r>
              <a:rPr lang="en-US" sz="2200" dirty="0">
                <a:latin typeface="IBM Plex Mono Text"/>
              </a:rPr>
              <a:t>Used </a:t>
            </a:r>
            <a:r>
              <a:rPr lang="en-US" sz="2200" dirty="0" err="1">
                <a:latin typeface="IBM Plex Mono Text"/>
              </a:rPr>
              <a:t>GridSearchCV</a:t>
            </a:r>
            <a:r>
              <a:rPr lang="en-US" sz="2200" dirty="0">
                <a:latin typeface="IBM Plex Mono Text"/>
              </a:rPr>
              <a:t> to identify parameters that improve model performance.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Compared logistic regression, support vector machine, decision tree classifier, and k-nearest neighbors.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Calculated accuracy scores (R2) and plotted confusion matrices. 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pic>
        <p:nvPicPr>
          <p:cNvPr id="4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176C9F06-454A-5AC2-ED3D-F33BFC1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16" y="4658863"/>
            <a:ext cx="2099954" cy="16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996C45-2A9F-4868-52AF-FF1F8F00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75" y="2139955"/>
            <a:ext cx="4623458" cy="25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IBM Plex Mono SemiBold"/>
              </a:rPr>
              <a:t>EDA WITH SQL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4 launch sites, though some are similarly named</a:t>
            </a:r>
            <a:endParaRPr lang="en-US" dirty="0"/>
          </a:p>
          <a:p>
            <a:r>
              <a:rPr lang="en-US" dirty="0">
                <a:latin typeface="IBM Plex Mono Text"/>
              </a:rPr>
              <a:t>Calculated average mass of payload carried by booster</a:t>
            </a:r>
            <a:endParaRPr lang="en-US" dirty="0"/>
          </a:p>
          <a:p>
            <a:r>
              <a:rPr lang="en-US" dirty="0">
                <a:latin typeface="IBM Plex Mono Text"/>
              </a:rPr>
              <a:t>Calculated number of success and failure outcomes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Different sites used for different launch types</a:t>
            </a:r>
            <a:endParaRPr lang="en-US" dirty="0"/>
          </a:p>
          <a:p>
            <a:r>
              <a:rPr lang="en-US" dirty="0">
                <a:latin typeface="IBM Plex Mono Text"/>
              </a:rPr>
              <a:t>Payload may be correlated with other features (e.g. orbit)</a:t>
            </a:r>
            <a:endParaRPr lang="en-US" dirty="0"/>
          </a:p>
          <a:p>
            <a:r>
              <a:rPr lang="en-US" dirty="0">
                <a:latin typeface="IBM Plex Mono Text"/>
              </a:rPr>
              <a:t>Variations in data can illuminate impactful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7433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360</Words>
  <Application>Microsoft Office PowerPoint</Application>
  <PresentationFormat>Widescreen</PresentationFormat>
  <Paragraphs>110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SLIDE_TEMPLATE_skill_network</vt:lpstr>
      <vt:lpstr>SpaceX Rocket Recapture Modeling</vt:lpstr>
      <vt:lpstr>OUTLINE</vt:lpstr>
      <vt:lpstr>EXECUTIVE SUMMARY</vt:lpstr>
      <vt:lpstr>INTRODUCTION</vt:lpstr>
      <vt:lpstr>METHODOLOGY (Data Wrangling)</vt:lpstr>
      <vt:lpstr>METHODOLOGY (EDA w/ SQL &amp; Visuals)</vt:lpstr>
      <vt:lpstr>METHODOLOGY (Predictive Analysis)</vt:lpstr>
      <vt:lpstr>RESULTS</vt:lpstr>
      <vt:lpstr>EDA WITH SQL - FINDINGS &amp; IMPLICATIONS</vt:lpstr>
      <vt:lpstr>SQL EXPLORATORY DATA ANALYSIS</vt:lpstr>
      <vt:lpstr>EDA WITH VISUALIZATION - FINDINGS &amp; IMPLICATIONS</vt:lpstr>
      <vt:lpstr>VISUALIZATIONS</vt:lpstr>
      <vt:lpstr>FOLIUM RESULTS</vt:lpstr>
      <vt:lpstr>DASHBOARD</vt:lpstr>
      <vt:lpstr>DASHBOARD</vt:lpstr>
      <vt:lpstr>PREDICTIVE ANALYSIS</vt:lpstr>
      <vt:lpstr>OVERALL FINDINGS &amp; IMPLICATIONS</vt:lpstr>
      <vt:lpstr>CONCLUSION</vt:lpstr>
      <vt:lpstr>APPENDIX</vt:lpstr>
      <vt:lpstr> DASHBOARD – Dropdown &amp; Slider </vt:lpstr>
      <vt:lpstr>SUPPLEMENTAL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Niveditha Pandith T S</cp:lastModifiedBy>
  <cp:revision>599</cp:revision>
  <dcterms:created xsi:type="dcterms:W3CDTF">2020-10-28T18:29:43Z</dcterms:created>
  <dcterms:modified xsi:type="dcterms:W3CDTF">2023-02-06T01:25:54Z</dcterms:modified>
</cp:coreProperties>
</file>